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86" r:id="rId3"/>
    <p:sldId id="257" r:id="rId4"/>
    <p:sldId id="258" r:id="rId5"/>
    <p:sldId id="285" r:id="rId6"/>
    <p:sldId id="274" r:id="rId7"/>
    <p:sldId id="287" r:id="rId8"/>
    <p:sldId id="284" r:id="rId9"/>
  </p:sldIdLst>
  <p:sldSz cx="9144000" cy="5143500" type="screen16x9"/>
  <p:notesSz cx="6858000" cy="9144000"/>
  <p:embeddedFontLst>
    <p:embeddedFont>
      <p:font typeface="Montserrat" panose="02000505000000020004" pitchFamily="2" charset="0"/>
      <p:regular r:id="rId11"/>
      <p:bold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66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94839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0982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6600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8158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4638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9348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7619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7944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hyperlink" Target="http://www.facebook.com/dialysewijzer" TargetMode="External"/><Relationship Id="rId4" Type="http://schemas.openxmlformats.org/officeDocument/2006/relationships/hyperlink" Target="http://www.dialysewijzer.n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B5B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/>
        </p:nvSpPr>
        <p:spPr>
          <a:xfrm>
            <a:off x="311700" y="1072600"/>
            <a:ext cx="8520600" cy="11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52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Dialysewijzer.nl</a:t>
            </a:r>
            <a:r>
              <a:rPr lang="nl" sz="5200" b="1">
                <a:solidFill>
                  <a:srgbClr val="000000"/>
                </a:solidFill>
              </a:rPr>
              <a:t> </a:t>
            </a:r>
            <a:endParaRPr sz="5200" b="1">
              <a:solidFill>
                <a:srgbClr val="000000"/>
              </a:solidFill>
            </a:endParaRPr>
          </a:p>
        </p:txBody>
      </p:sp>
      <p:sp>
        <p:nvSpPr>
          <p:cNvPr id="55" name="Shape 55"/>
          <p:cNvSpPr txBox="1"/>
          <p:nvPr/>
        </p:nvSpPr>
        <p:spPr>
          <a:xfrm>
            <a:off x="311700" y="217545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 smtClean="0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Helpt bij het maken van een persoonlijke keuze</a:t>
            </a:r>
            <a:endParaRPr sz="2400" dirty="0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7200" y="3452350"/>
            <a:ext cx="1773002" cy="178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/>
          <p:cNvPicPr preferRelativeResize="0"/>
          <p:nvPr/>
        </p:nvPicPr>
        <p:blipFill rotWithShape="1">
          <a:blip r:embed="rId4">
            <a:alphaModFix/>
          </a:blip>
          <a:srcRect t="10423" b="10431"/>
          <a:stretch/>
        </p:blipFill>
        <p:spPr>
          <a:xfrm>
            <a:off x="4602275" y="4192550"/>
            <a:ext cx="1417200" cy="6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4525" y="4192538"/>
            <a:ext cx="1115375" cy="66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ctrTitle"/>
          </p:nvPr>
        </p:nvSpPr>
        <p:spPr>
          <a:xfrm>
            <a:off x="514500" y="3159292"/>
            <a:ext cx="8115000" cy="11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  <a:t>De keuze voor de best passende dialysebehandeling is ingewikkeld</a:t>
            </a:r>
            <a:b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  <a:t>Informatie is veel, we zochten naar een vorm die meer </a:t>
            </a:r>
            <a:r>
              <a:rPr lang="nl-NL" sz="2400" dirty="0" err="1" smtClean="0">
                <a:latin typeface="Montserrat"/>
                <a:ea typeface="Montserrat"/>
                <a:cs typeface="Montserrat"/>
                <a:sym typeface="Montserrat"/>
              </a:rPr>
              <a:t>vraaggestuurd</a:t>
            </a:r>
            <a: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  <a:t> werkt</a:t>
            </a:r>
            <a:b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NL" sz="2400" dirty="0"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nl-NL" sz="240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  <a:t>Keuze-instrumenten zijn heel waardevol bij het maken van gezamenlijke keuzes met de zorgverlener</a:t>
            </a:r>
            <a:b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NL" sz="2400" dirty="0"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nl-NL" sz="240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NL" sz="2400" i="1" dirty="0" smtClean="0"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nl-NL" sz="2400" i="1" dirty="0" smtClean="0">
                <a:latin typeface="Montserrat"/>
                <a:ea typeface="Montserrat"/>
                <a:cs typeface="Montserrat"/>
                <a:sym typeface="Montserrat"/>
              </a:rPr>
            </a:b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Shape 71"/>
          <p:cNvSpPr/>
          <p:nvPr/>
        </p:nvSpPr>
        <p:spPr>
          <a:xfrm rot="10800000" flipH="1">
            <a:off x="6319500" y="513168"/>
            <a:ext cx="1605900" cy="112800"/>
          </a:xfrm>
          <a:prstGeom prst="rect">
            <a:avLst/>
          </a:prstGeom>
          <a:solidFill>
            <a:srgbClr val="83B5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Shape 72"/>
          <p:cNvSpPr txBox="1"/>
          <p:nvPr/>
        </p:nvSpPr>
        <p:spPr>
          <a:xfrm>
            <a:off x="6101999" y="89775"/>
            <a:ext cx="3864000" cy="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600" b="1" dirty="0" smtClean="0">
                <a:latin typeface="Montserrat"/>
                <a:ea typeface="Montserrat"/>
                <a:cs typeface="Montserrat"/>
                <a:sym typeface="Montserrat"/>
              </a:rPr>
              <a:t>Aanleiding</a:t>
            </a:r>
            <a:endParaRPr sz="36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0193" flipH="1">
            <a:off x="5336303" y="309967"/>
            <a:ext cx="918126" cy="918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001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 rot="10800000" flipH="1">
            <a:off x="5469675" y="4485863"/>
            <a:ext cx="740100" cy="112800"/>
          </a:xfrm>
          <a:prstGeom prst="rect">
            <a:avLst/>
          </a:prstGeom>
          <a:solidFill>
            <a:srgbClr val="83B5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ctrTitle"/>
          </p:nvPr>
        </p:nvSpPr>
        <p:spPr>
          <a:xfrm>
            <a:off x="290100" y="313650"/>
            <a:ext cx="8563800" cy="451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 dirty="0">
                <a:latin typeface="Montserrat"/>
                <a:ea typeface="Montserrat"/>
                <a:cs typeface="Montserrat"/>
                <a:sym typeface="Montserrat"/>
              </a:rPr>
              <a:t>De keuzes rondom dialysebehandelingen </a:t>
            </a:r>
            <a:r>
              <a:rPr lang="nl" sz="3000" b="1" dirty="0">
                <a:latin typeface="Montserrat"/>
                <a:ea typeface="Montserrat"/>
                <a:cs typeface="Montserrat"/>
                <a:sym typeface="Montserrat"/>
              </a:rPr>
              <a:t>makkelijker </a:t>
            </a:r>
            <a:r>
              <a:rPr lang="nl" sz="3000" dirty="0">
                <a:latin typeface="Montserrat"/>
                <a:ea typeface="Montserrat"/>
                <a:cs typeface="Montserrat"/>
                <a:sym typeface="Montserrat"/>
              </a:rPr>
              <a:t>en </a:t>
            </a:r>
            <a:r>
              <a:rPr lang="nl" sz="3000" b="1" dirty="0">
                <a:latin typeface="Montserrat"/>
                <a:ea typeface="Montserrat"/>
                <a:cs typeface="Montserrat"/>
                <a:sym typeface="Montserrat"/>
              </a:rPr>
              <a:t>inzichtelijker </a:t>
            </a:r>
            <a:r>
              <a:rPr lang="nl" sz="3000" dirty="0">
                <a:latin typeface="Montserrat"/>
                <a:ea typeface="Montserrat"/>
                <a:cs typeface="Montserrat"/>
                <a:sym typeface="Montserrat"/>
              </a:rPr>
              <a:t>maken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882209" flipH="1">
            <a:off x="4058351" y="3333547"/>
            <a:ext cx="1605249" cy="83138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/>
        </p:nvSpPr>
        <p:spPr>
          <a:xfrm>
            <a:off x="5330804" y="4021764"/>
            <a:ext cx="3108300" cy="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600" b="1" dirty="0" smtClean="0">
                <a:latin typeface="Montserrat"/>
                <a:ea typeface="Montserrat"/>
                <a:cs typeface="Montserrat"/>
                <a:sym typeface="Montserrat"/>
              </a:rPr>
              <a:t>Doel</a:t>
            </a:r>
            <a:endParaRPr sz="36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 rot="10800000" flipH="1">
            <a:off x="1442700" y="1068582"/>
            <a:ext cx="1605900" cy="112800"/>
          </a:xfrm>
          <a:prstGeom prst="rect">
            <a:avLst/>
          </a:prstGeom>
          <a:solidFill>
            <a:srgbClr val="83B5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Shape 72"/>
          <p:cNvSpPr txBox="1"/>
          <p:nvPr/>
        </p:nvSpPr>
        <p:spPr>
          <a:xfrm>
            <a:off x="1320025" y="577456"/>
            <a:ext cx="3864000" cy="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600" b="1" dirty="0" smtClean="0">
                <a:latin typeface="Montserrat"/>
                <a:ea typeface="Montserrat"/>
                <a:cs typeface="Montserrat"/>
                <a:sym typeface="Montserrat"/>
              </a:rPr>
              <a:t>Voor wie?</a:t>
            </a:r>
            <a:endParaRPr sz="36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2955041" y="1138942"/>
            <a:ext cx="1171795" cy="120262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>
            <a:spLocks noGrp="1"/>
          </p:cNvSpPr>
          <p:nvPr>
            <p:ph type="ctrTitle"/>
          </p:nvPr>
        </p:nvSpPr>
        <p:spPr>
          <a:xfrm>
            <a:off x="514500" y="2021375"/>
            <a:ext cx="8115000" cy="11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nl" sz="3000" dirty="0">
                <a:latin typeface="Montserrat"/>
                <a:ea typeface="Montserrat"/>
                <a:cs typeface="Montserrat"/>
                <a:sym typeface="Montserrat"/>
              </a:rPr>
              <a:t>Voor (pre)</a:t>
            </a:r>
            <a:r>
              <a:rPr lang="nl" sz="3000" b="1" dirty="0">
                <a:latin typeface="Montserrat"/>
                <a:ea typeface="Montserrat"/>
                <a:cs typeface="Montserrat"/>
                <a:sym typeface="Montserrat"/>
              </a:rPr>
              <a:t>dialysepatiënten</a:t>
            </a:r>
            <a:r>
              <a:rPr lang="nl" sz="3000" dirty="0">
                <a:latin typeface="Montserrat"/>
                <a:ea typeface="Montserrat"/>
                <a:cs typeface="Montserrat"/>
                <a:sym typeface="Montserrat"/>
              </a:rPr>
              <a:t> &amp; </a:t>
            </a:r>
            <a:r>
              <a:rPr lang="nl" sz="3000" b="1" dirty="0" smtClean="0">
                <a:latin typeface="Montserrat"/>
                <a:ea typeface="Montserrat"/>
                <a:cs typeface="Montserrat"/>
                <a:sym typeface="Montserrat"/>
              </a:rPr>
              <a:t>naasten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nl" sz="3000" dirty="0" smtClean="0">
                <a:latin typeface="Montserrat"/>
                <a:ea typeface="Montserrat"/>
                <a:cs typeface="Montserrat"/>
                <a:sym typeface="Montserrat"/>
              </a:rPr>
              <a:t>Voor </a:t>
            </a:r>
            <a:r>
              <a:rPr lang="nl" sz="3000" b="1" dirty="0" smtClean="0">
                <a:latin typeface="Montserrat"/>
                <a:ea typeface="Montserrat"/>
                <a:cs typeface="Montserrat"/>
                <a:sym typeface="Montserrat"/>
              </a:rPr>
              <a:t>zorgverleners</a:t>
            </a:r>
            <a:r>
              <a:rPr lang="nl" sz="3000" dirty="0" smtClean="0">
                <a:latin typeface="Montserrat"/>
                <a:ea typeface="Montserrat"/>
                <a:cs typeface="Montserrat"/>
                <a:sym typeface="Montserrat"/>
              </a:rPr>
              <a:t> die patiënten voorlichten over dialyse 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4"/>
          <p:cNvSpPr txBox="1">
            <a:spLocks noGrp="1"/>
          </p:cNvSpPr>
          <p:nvPr>
            <p:ph type="ctrTitle"/>
          </p:nvPr>
        </p:nvSpPr>
        <p:spPr>
          <a:xfrm>
            <a:off x="290513" y="1777362"/>
            <a:ext cx="8562975" cy="45148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nl-NL" sz="2400" b="1" dirty="0" smtClean="0">
                <a:latin typeface="Montserrat"/>
                <a:ea typeface="Montserrat"/>
                <a:cs typeface="Montserrat"/>
                <a:sym typeface="Montserrat"/>
              </a:rPr>
              <a:t>Samen met studenten NHL </a:t>
            </a:r>
            <a: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  <a:t>- interviews patiënten en zorgverleners</a:t>
            </a:r>
            <a:b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  <a:t>- deskresearch</a:t>
            </a:r>
            <a:b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  <a:t>- bouwen en schrijven website + Facebook</a:t>
            </a:r>
            <a:b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  <a:t>- tests op zaal en Dialysewijzer verbeteren</a:t>
            </a:r>
            <a:b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NL" sz="2400" b="1" dirty="0" smtClean="0">
                <a:latin typeface="Montserrat"/>
                <a:ea typeface="Montserrat"/>
                <a:cs typeface="Montserrat"/>
                <a:sym typeface="Montserrat"/>
              </a:rPr>
              <a:t>Daarna:</a:t>
            </a:r>
            <a: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  <a:t>- input van onderzoekers en zorgverleners op inhoud </a:t>
            </a:r>
            <a:b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  <a:t>- inhoud verbeteren </a:t>
            </a:r>
            <a:b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  <a:t>- evaluatie met patiënten ‘Samen sterk’ en panel NVN</a:t>
            </a:r>
            <a:b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NL" sz="2400" dirty="0"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nl-NL" sz="240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NL" sz="2400" i="1" dirty="0" smtClean="0"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nl-NL" sz="2400" i="1" dirty="0" smtClean="0">
                <a:latin typeface="Montserrat"/>
                <a:ea typeface="Montserrat"/>
                <a:cs typeface="Montserrat"/>
                <a:sym typeface="Montserrat"/>
              </a:rPr>
            </a:b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" name="Shape 63"/>
          <p:cNvSpPr/>
          <p:nvPr/>
        </p:nvSpPr>
        <p:spPr>
          <a:xfrm rot="10800000" flipH="1">
            <a:off x="2963542" y="435973"/>
            <a:ext cx="1588138" cy="111491"/>
          </a:xfrm>
          <a:prstGeom prst="rect">
            <a:avLst/>
          </a:prstGeom>
          <a:solidFill>
            <a:srgbClr val="83B5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24756" flipH="1">
            <a:off x="1917766" y="431767"/>
            <a:ext cx="918125" cy="91812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/>
        </p:nvSpPr>
        <p:spPr>
          <a:xfrm>
            <a:off x="2877147" y="-29436"/>
            <a:ext cx="3108300" cy="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600" b="1" dirty="0" smtClean="0">
                <a:latin typeface="Montserrat"/>
                <a:ea typeface="Montserrat"/>
                <a:cs typeface="Montserrat"/>
                <a:sym typeface="Montserrat"/>
              </a:rPr>
              <a:t>Aanpak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100" y="0"/>
            <a:ext cx="2503900" cy="166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70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5574" y="270700"/>
            <a:ext cx="2201575" cy="456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6850" y="270725"/>
            <a:ext cx="2201575" cy="456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25" y="270725"/>
            <a:ext cx="2201575" cy="456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4300" y="270700"/>
            <a:ext cx="2201575" cy="4602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Dialysewijz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7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Shape 280"/>
          <p:cNvPicPr preferRelativeResize="0"/>
          <p:nvPr/>
        </p:nvPicPr>
        <p:blipFill rotWithShape="1">
          <a:blip r:embed="rId3">
            <a:alphaModFix/>
          </a:blip>
          <a:srcRect r="45499"/>
          <a:stretch/>
        </p:blipFill>
        <p:spPr>
          <a:xfrm>
            <a:off x="558200" y="545413"/>
            <a:ext cx="4447293" cy="40526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74"/>
          <p:cNvSpPr txBox="1">
            <a:spLocks/>
          </p:cNvSpPr>
          <p:nvPr/>
        </p:nvSpPr>
        <p:spPr>
          <a:xfrm>
            <a:off x="5093546" y="738293"/>
            <a:ext cx="3847995" cy="419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NL" sz="2400" b="1" dirty="0" smtClean="0">
                <a:latin typeface="Montserrat"/>
                <a:ea typeface="Montserrat"/>
                <a:cs typeface="Montserrat"/>
                <a:sym typeface="Montserrat"/>
              </a:rPr>
              <a:t>Vragen?</a:t>
            </a:r>
          </a:p>
          <a:p>
            <a:endParaRPr lang="nl-NL" sz="2400" b="1" dirty="0" smtClean="0">
              <a:latin typeface="Montserrat"/>
              <a:ea typeface="Montserrat"/>
              <a:cs typeface="Montserrat"/>
              <a:sym typeface="Montserrat"/>
            </a:endParaRPr>
          </a:p>
          <a:p>
            <a:endParaRPr lang="nl-NL" sz="2400" b="1" dirty="0"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nl-NL" sz="2400" b="1" dirty="0" smtClean="0">
                <a:latin typeface="Montserrat"/>
                <a:ea typeface="Montserrat"/>
                <a:cs typeface="Montserrat"/>
                <a:sym typeface="Montserrat"/>
              </a:rPr>
              <a:t>Meer informatie:</a:t>
            </a:r>
          </a:p>
          <a:p>
            <a:r>
              <a:rPr lang="nl-NL" sz="1600" b="1" dirty="0" smtClean="0">
                <a:latin typeface="Montserrat"/>
                <a:ea typeface="Montserrat"/>
                <a:cs typeface="Montserrat"/>
                <a:sym typeface="Montserrat"/>
                <a:hlinkClick r:id="rId4"/>
              </a:rPr>
              <a:t>www.dialysewijzer.nl</a:t>
            </a:r>
            <a:endParaRPr lang="nl-NL" sz="1600" b="1" dirty="0" smtClean="0"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nl-NL" sz="1600" b="1" dirty="0" smtClean="0">
                <a:latin typeface="Montserrat"/>
                <a:ea typeface="Montserrat"/>
                <a:cs typeface="Montserrat"/>
                <a:sym typeface="Montserrat"/>
                <a:hlinkClick r:id="rId5"/>
              </a:rPr>
              <a:t>www.facebook.com/dialysewijzer</a:t>
            </a:r>
            <a:endParaRPr lang="nl-NL" sz="1600" b="1" dirty="0" smtClean="0"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nl-NL" sz="2400" dirty="0" smtClean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-NL" sz="2400" i="1" dirty="0" smtClean="0"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nl-NL" sz="2400" i="1" dirty="0" smtClean="0">
                <a:latin typeface="Montserrat"/>
                <a:ea typeface="Montserrat"/>
                <a:cs typeface="Montserrat"/>
                <a:sym typeface="Montserrat"/>
              </a:rPr>
            </a:br>
            <a:endParaRPr lang="nl-NL"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63"/>
          <p:cNvSpPr/>
          <p:nvPr/>
        </p:nvSpPr>
        <p:spPr>
          <a:xfrm rot="10800000" flipH="1">
            <a:off x="6424716" y="4188326"/>
            <a:ext cx="1588138" cy="111491"/>
          </a:xfrm>
          <a:prstGeom prst="rect">
            <a:avLst/>
          </a:prstGeom>
          <a:solidFill>
            <a:srgbClr val="83B5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Shape 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59642" flipH="1">
            <a:off x="4838830" y="3018223"/>
            <a:ext cx="1480360" cy="15590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66"/>
          <p:cNvSpPr txBox="1"/>
          <p:nvPr/>
        </p:nvSpPr>
        <p:spPr>
          <a:xfrm>
            <a:off x="6298260" y="3699475"/>
            <a:ext cx="3108300" cy="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600" b="1" dirty="0" smtClean="0">
                <a:latin typeface="Montserrat"/>
                <a:ea typeface="Montserrat"/>
                <a:cs typeface="Montserrat"/>
                <a:sym typeface="Montserrat"/>
              </a:rPr>
              <a:t>Tot ziens!</a:t>
            </a:r>
            <a:endParaRPr sz="36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0C9269EAE36249BCABEE9EF7C314C9" ma:contentTypeVersion="15" ma:contentTypeDescription="Een nieuw document maken." ma:contentTypeScope="" ma:versionID="cf410376cc7d8db9a6f0ce1e289f00de">
  <xsd:schema xmlns:xsd="http://www.w3.org/2001/XMLSchema" xmlns:xs="http://www.w3.org/2001/XMLSchema" xmlns:p="http://schemas.microsoft.com/office/2006/metadata/properties" xmlns:ns2="b53fd8f1-f34d-43fc-bbe5-f9332496c2e9" xmlns:ns3="4b2491aa-951b-4943-8647-4dc6eee7a6bd" targetNamespace="http://schemas.microsoft.com/office/2006/metadata/properties" ma:root="true" ma:fieldsID="98897469b0840847ba1a41f52eb8fa38" ns2:_="" ns3:_="">
    <xsd:import namespace="b53fd8f1-f34d-43fc-bbe5-f9332496c2e9"/>
    <xsd:import namespace="4b2491aa-951b-4943-8647-4dc6eee7a6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3fd8f1-f34d-43fc-bbe5-f9332496c2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2491aa-951b-4943-8647-4dc6eee7a6b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46D5FFB-87AC-47C8-9EDB-03F6AE7D5986}"/>
</file>

<file path=customXml/itemProps2.xml><?xml version="1.0" encoding="utf-8"?>
<ds:datastoreItem xmlns:ds="http://schemas.openxmlformats.org/officeDocument/2006/customXml" ds:itemID="{2B35BBFA-B37E-4040-A099-063CDE769C8E}"/>
</file>

<file path=customXml/itemProps3.xml><?xml version="1.0" encoding="utf-8"?>
<ds:datastoreItem xmlns:ds="http://schemas.openxmlformats.org/officeDocument/2006/customXml" ds:itemID="{50B962F6-4FDC-46E3-A219-4A44A8647DD5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58</Words>
  <Application>Microsoft Office PowerPoint</Application>
  <PresentationFormat>Diavoorstelling (16:9)</PresentationFormat>
  <Paragraphs>20</Paragraphs>
  <Slides>8</Slides>
  <Notes>7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Montserrat</vt:lpstr>
      <vt:lpstr>Arial</vt:lpstr>
      <vt:lpstr>Wingdings</vt:lpstr>
      <vt:lpstr>Simple Light</vt:lpstr>
      <vt:lpstr>PowerPoint-presentatie</vt:lpstr>
      <vt:lpstr>De keuze voor de best passende dialysebehandeling is ingewikkeld  Informatie is veel, we zochten naar een vorm die meer vraaggestuurd werkt  Keuze-instrumenten zijn heel waardevol bij het maken van gezamenlijke keuzes met de zorgverlener   </vt:lpstr>
      <vt:lpstr>De keuzes rondom dialysebehandelingen makkelijker en inzichtelijker maken</vt:lpstr>
      <vt:lpstr> Voor (pre)dialysepatiënten &amp; naasten Voor zorgverleners die patiënten voorlichten over dialyse </vt:lpstr>
      <vt:lpstr>Samen met studenten NHL  - interviews patiënten en zorgverleners - deskresearch - bouwen en schrijven website + Facebook - tests op zaal en Dialysewijzer verbeteren Daarna: - input van onderzoekers en zorgverleners op inhoud  - inhoud verbeteren  - evaluatie met patiënten ‘Samen sterk’ en panel NVN     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Boonstra, MD</dc:creator>
  <cp:lastModifiedBy>Boonstra, MD</cp:lastModifiedBy>
  <cp:revision>5</cp:revision>
  <dcterms:modified xsi:type="dcterms:W3CDTF">2019-01-17T08:23:38Z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0x010100C00C9269EAE36249BCABEE9EF7C314C9</vt:lpwstr>
  </property>
</Properties>
</file>